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87" r:id="rId4"/>
    <p:sldId id="277" r:id="rId5"/>
    <p:sldId id="282" r:id="rId6"/>
    <p:sldId id="281" r:id="rId7"/>
    <p:sldId id="288" r:id="rId8"/>
    <p:sldId id="283" r:id="rId9"/>
    <p:sldId id="291" r:id="rId10"/>
    <p:sldId id="268" r:id="rId11"/>
    <p:sldId id="269" r:id="rId12"/>
    <p:sldId id="267" r:id="rId13"/>
    <p:sldId id="272" r:id="rId14"/>
    <p:sldId id="273" r:id="rId15"/>
    <p:sldId id="289" r:id="rId16"/>
    <p:sldId id="286" r:id="rId17"/>
    <p:sldId id="290" r:id="rId18"/>
    <p:sldId id="262" r:id="rId19"/>
  </p:sldIdLst>
  <p:sldSz cx="12192000" cy="6858000"/>
  <p:notesSz cx="6858000" cy="9144000"/>
  <p:embeddedFontLst>
    <p:embeddedFont>
      <p:font typeface="Play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h/6crhD40ikHW6vaZkCeg02jvs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CBDBB7-4959-4ED4-A4F8-12C9ADC901F6}" v="1" dt="2025-03-26T14:57:57.8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592" autoAdjust="0"/>
  </p:normalViewPr>
  <p:slideViewPr>
    <p:cSldViewPr snapToGrid="0">
      <p:cViewPr varScale="1">
        <p:scale>
          <a:sx n="97" d="100"/>
          <a:sy n="97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 Davidsson" userId="be2c9a5f-5cbd-4f7e-95a3-d02759eb2e1f" providerId="ADAL" clId="{E4CBDBB7-4959-4ED4-A4F8-12C9ADC901F6}"/>
    <pc:docChg chg="custSel modSld">
      <pc:chgData name="Anders Davidsson" userId="be2c9a5f-5cbd-4f7e-95a3-d02759eb2e1f" providerId="ADAL" clId="{E4CBDBB7-4959-4ED4-A4F8-12C9ADC901F6}" dt="2025-03-26T15:27:22.027" v="480" actId="20577"/>
      <pc:docMkLst>
        <pc:docMk/>
      </pc:docMkLst>
      <pc:sldChg chg="addSp delSp modSp mod">
        <pc:chgData name="Anders Davidsson" userId="be2c9a5f-5cbd-4f7e-95a3-d02759eb2e1f" providerId="ADAL" clId="{E4CBDBB7-4959-4ED4-A4F8-12C9ADC901F6}" dt="2025-03-26T15:27:22.027" v="480" actId="20577"/>
        <pc:sldMkLst>
          <pc:docMk/>
          <pc:sldMk cId="2762891955" sldId="277"/>
        </pc:sldMkLst>
        <pc:graphicFrameChg chg="add modGraphic">
          <ac:chgData name="Anders Davidsson" userId="be2c9a5f-5cbd-4f7e-95a3-d02759eb2e1f" providerId="ADAL" clId="{E4CBDBB7-4959-4ED4-A4F8-12C9ADC901F6}" dt="2025-03-26T15:27:22.027" v="480" actId="20577"/>
          <ac:graphicFrameMkLst>
            <pc:docMk/>
            <pc:sldMk cId="2762891955" sldId="277"/>
            <ac:graphicFrameMk id="2" creationId="{1F92EF52-1BFD-30FF-19E1-2A7E12580026}"/>
          </ac:graphicFrameMkLst>
        </pc:graphicFrameChg>
        <pc:graphicFrameChg chg="del mod">
          <ac:chgData name="Anders Davidsson" userId="be2c9a5f-5cbd-4f7e-95a3-d02759eb2e1f" providerId="ADAL" clId="{E4CBDBB7-4959-4ED4-A4F8-12C9ADC901F6}" dt="2025-03-26T14:58:06.161" v="1" actId="478"/>
          <ac:graphicFrameMkLst>
            <pc:docMk/>
            <pc:sldMk cId="2762891955" sldId="277"/>
            <ac:graphicFrameMk id="7" creationId="{6BC8E158-6D54-5A09-949D-C7184A313AA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sv-SE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114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sv-SE" b="1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RiksNära</a:t>
            </a:r>
            <a:r>
              <a:rPr lang="sv-SE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affärer</a:t>
            </a:r>
            <a:endParaRPr lang="sv-SE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sv-SE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1. Hitta 3 leverantörer som kan bredda </a:t>
            </a:r>
            <a:r>
              <a:rPr lang="sv-SE" sz="12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RiksNäras</a:t>
            </a:r>
            <a:r>
              <a:rPr lang="sv-SE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medlemsföretag. </a:t>
            </a:r>
          </a:p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sv-SE" sz="1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Nya leverantörer Change </a:t>
            </a:r>
            <a:r>
              <a:rPr lang="sv-SE" sz="1200" b="1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Collective</a:t>
            </a:r>
            <a:r>
              <a:rPr lang="sv-SE" sz="1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200" b="1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Modio</a:t>
            </a:r>
            <a:r>
              <a:rPr lang="sv-SE" sz="1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200" b="1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RocoverOnlie</a:t>
            </a:r>
            <a:endParaRPr lang="sv-SE" sz="1200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sv-SE" sz="12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2. F</a:t>
            </a:r>
            <a:r>
              <a:rPr lang="sv-SE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örhandla till sig bättre priser om avtalen skrivs med Riksnära.  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sv-SE" sz="1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Aj Produkter, </a:t>
            </a:r>
            <a:r>
              <a:rPr lang="sv-SE" sz="1200" b="1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Bluebird</a:t>
            </a:r>
            <a:r>
              <a:rPr lang="sv-SE" sz="1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Medical</a:t>
            </a:r>
          </a:p>
          <a:p>
            <a:pPr marL="0" lvl="0" indent="0">
              <a:lnSpc>
                <a:spcPct val="115000"/>
              </a:lnSpc>
              <a:buNone/>
            </a:pPr>
            <a:endParaRPr lang="sv-SE" sz="12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sv-SE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Marknadsföring kommunikation</a:t>
            </a:r>
            <a:endParaRPr lang="sv-SE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sv-SE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1. Målet är att hitta en intranätlösning för </a:t>
            </a:r>
            <a:r>
              <a:rPr lang="sv-SE" sz="12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Riksnäras</a:t>
            </a:r>
            <a:r>
              <a:rPr lang="sv-SE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medlemmar. </a:t>
            </a:r>
            <a:r>
              <a:rPr lang="sv-SE" sz="12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lntranätet</a:t>
            </a:r>
            <a:r>
              <a:rPr lang="sv-SE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skall användas för utbyte av kompetens och erfarenheter. 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sv-SE" sz="1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Ej klart behövs mer undersökning för att hitta en bra lösning och fler som jobbar med detta.</a:t>
            </a:r>
            <a:endParaRPr lang="sv-SE" sz="12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sv-SE" sz="12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2. Uppdatera hemsidan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sv-SE" sz="12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Klart men finns mer att utveckla, behövs fler personer till att driva denna utveckling </a:t>
            </a:r>
            <a:endParaRPr lang="sv-SE" sz="12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sv-SE" b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sv-SE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valité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sv-SE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Externt påbörjar Kvalitets diskussioner i </a:t>
            </a:r>
            <a:r>
              <a:rPr lang="sv-SE" sz="24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RiksNära</a:t>
            </a:r>
            <a:endParaRPr lang="sv-SE" sz="24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sv-SE" sz="24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Genomförts medlemsmötet 2024 och nya mål för 2025 togs fram</a:t>
            </a:r>
            <a:endParaRPr lang="sv-SE" sz="24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sv-SE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2. Internt kvalitetsarbete (styrelsen har påbörjat)</a:t>
            </a: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sv-SE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Medlemsbrev 4 ggr/år </a:t>
            </a:r>
            <a:r>
              <a:rPr lang="sv-SE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– har påbörjats och kommer fortsätta framgent</a:t>
            </a:r>
            <a:endParaRPr lang="sv-SE" sz="18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sv-SE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Uppdatera medlemsregistret- </a:t>
            </a:r>
            <a:r>
              <a:rPr lang="sv-SE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har påbörjats och kommer fortsätta framgent</a:t>
            </a:r>
            <a:endParaRPr lang="sv-SE" sz="18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lphaLcPeriod"/>
            </a:pPr>
            <a:r>
              <a:rPr lang="sv-SE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Styrelsen – intern kvalitet arbete med mallar och rutiner och lätta – </a:t>
            </a:r>
            <a:r>
              <a:rPr lang="sv-SE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klart men är ett ständigt utvecklingsarbete</a:t>
            </a:r>
          </a:p>
          <a:p>
            <a:pPr marL="0" lvl="0" indent="0">
              <a:lnSpc>
                <a:spcPct val="115000"/>
              </a:lnSpc>
              <a:buNone/>
            </a:pPr>
            <a:endParaRPr lang="sv-SE" sz="12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sv-SE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8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sv-SE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248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sv-SE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11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sv-SE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112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Vem vill vara med i projektgrupp för att se över </a:t>
            </a:r>
            <a:r>
              <a:rPr lang="sv-SE" dirty="0" err="1"/>
              <a:t>ev</a:t>
            </a:r>
            <a:r>
              <a:rPr lang="sv-SE" dirty="0"/>
              <a:t> samarbete med HPI?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sv-SE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17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d3f0c5ceb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d3f0c5ceb9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d3f0c5ceb9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18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lodrät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ät rubrik och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nittsrubrik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delar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ämförelse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med bildtex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ed bildtex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sa@jannok.n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sv-SE" sz="4000" dirty="0">
                <a:solidFill>
                  <a:srgbClr val="FFFFFF"/>
                </a:solidFill>
              </a:rPr>
              <a:t>Årsmöte 250326</a:t>
            </a:r>
            <a:endParaRPr dirty="0"/>
          </a:p>
        </p:txBody>
      </p:sp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v-SE" sz="2000" dirty="0">
                <a:solidFill>
                  <a:srgbClr val="FFFFFF"/>
                </a:solidFill>
              </a:rPr>
              <a:t>Version 1.0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94" name="Google Shape;94;p1" descr="En bild som visar Teckensnitt, symbol, text, logotyp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535" y="1418518"/>
            <a:ext cx="11327549" cy="246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F964AB9-8801-8EEF-D9AC-A18ECFBA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319" y="2658746"/>
            <a:ext cx="10726479" cy="3348096"/>
          </a:xfrm>
        </p:spPr>
        <p:txBody>
          <a:bodyPr/>
          <a:lstStyle/>
          <a:p>
            <a:pPr marL="114300" indent="0" algn="ctr">
              <a:buNone/>
            </a:pPr>
            <a:r>
              <a:rPr lang="sv-SE" sz="3200" b="1" dirty="0">
                <a:latin typeface="+mj-lt"/>
              </a:rPr>
              <a:t>Mål med föreningen</a:t>
            </a:r>
          </a:p>
          <a:p>
            <a:pPr marL="114300" indent="0">
              <a:buNone/>
            </a:pPr>
            <a:r>
              <a:rPr lang="sv-SE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Föreningens syfte är att främja samarbete mellan lokala företagshälsor i Sverige. Målet är att genom samarbete främja medlemmarnas intressen och branschens utveckling samt att underlätta för våra kunder att hitta rikstäckande lösningar</a:t>
            </a:r>
            <a:r>
              <a:rPr lang="sv-SE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sv-SE" dirty="0"/>
          </a:p>
        </p:txBody>
      </p:sp>
      <p:pic>
        <p:nvPicPr>
          <p:cNvPr id="5" name="Google Shape;94;p1" descr="En bild som visar Teckensnitt, symbol, text, logotyp&#10;&#10;Automatiskt genererad beskrivning">
            <a:extLst>
              <a:ext uri="{FF2B5EF4-FFF2-40B4-BE49-F238E27FC236}">
                <a16:creationId xmlns:a16="http://schemas.microsoft.com/office/drawing/2014/main" id="{C1B6C5B0-C8D0-FF1B-5078-EFE90AEB4D9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4227" y="411273"/>
            <a:ext cx="7359503" cy="16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37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C0B063-3034-2BC1-A4AB-BA749D82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800" b="1" dirty="0">
                <a:latin typeface="+mj-lt"/>
              </a:rPr>
              <a:t>Målområden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84C574D-7B7D-2209-296B-6FEB907F8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sz="4400" dirty="0" err="1"/>
              <a:t>RiksNära</a:t>
            </a:r>
            <a:r>
              <a:rPr lang="sv-SE" sz="4400" dirty="0"/>
              <a:t> Affärer</a:t>
            </a:r>
          </a:p>
          <a:p>
            <a:r>
              <a:rPr lang="sv-SE" sz="4400" dirty="0"/>
              <a:t>Kommunikation Marknadsföring</a:t>
            </a:r>
          </a:p>
          <a:p>
            <a:r>
              <a:rPr lang="sv-SE" sz="4400" dirty="0"/>
              <a:t>Kvalité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CBA250-4B6A-A052-7EDA-E8A5D2174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FE7D8E-BB2A-D548-7C8D-9374953D3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62" y="59940"/>
            <a:ext cx="10515600" cy="1325563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Mål 2025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40707CC-481A-879F-A78E-8C01A138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90847"/>
            <a:ext cx="10515600" cy="4986116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sv-SE" b="1" dirty="0" err="1">
                <a:latin typeface="+mn-lt"/>
              </a:rPr>
              <a:t>RiksNära</a:t>
            </a:r>
            <a:r>
              <a:rPr lang="sv-SE" b="1" dirty="0">
                <a:latin typeface="+mn-lt"/>
              </a:rPr>
              <a:t> Affärer</a:t>
            </a:r>
          </a:p>
          <a:p>
            <a:pPr marL="114300" indent="0">
              <a:buNone/>
            </a:pPr>
            <a:endParaRPr lang="sv-SE" b="1" dirty="0">
              <a:latin typeface="+mn-lt"/>
            </a:endParaRPr>
          </a:p>
          <a:p>
            <a:pPr marL="114300" indent="0">
              <a:lnSpc>
                <a:spcPct val="115000"/>
              </a:lnSpc>
              <a:buNone/>
            </a:pPr>
            <a:r>
              <a:rPr lang="sv-SE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sv-SE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Fortsätt undersöka ev. samarbete med följande leverantörer</a:t>
            </a:r>
          </a:p>
          <a:p>
            <a:pPr marL="800100" lvl="1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sv-SE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HPI </a:t>
            </a:r>
          </a:p>
          <a:p>
            <a:pPr marL="800100" lvl="1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sv-SE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Take</a:t>
            </a:r>
            <a:r>
              <a:rPr lang="sv-SE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Note</a:t>
            </a:r>
          </a:p>
          <a:p>
            <a:pPr marL="800100" lvl="1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sv-SE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Labb- och drogtestanalys företag</a:t>
            </a:r>
          </a:p>
          <a:p>
            <a:pPr marL="11430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sv-SE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lang="sv-SE" sz="2400" b="1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Få fler aktiva i arbetsgruppen 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sv-SE" sz="2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Gemensamma tjänster (hälsoundersökning, samtalsstöd,  nyanställningsundersökningar)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sv-SE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sv-SE" sz="2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Gemensamma affärer </a:t>
            </a:r>
            <a:endParaRPr lang="sv-SE" sz="2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sv-SE" sz="24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Alla jobbar för att skapa gemensamma affärer </a:t>
            </a:r>
            <a:r>
              <a:rPr lang="sv-SE" sz="2400" i="1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(allas ansvar).</a:t>
            </a:r>
            <a:r>
              <a:rPr lang="sv-SE" sz="24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2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Följs upp på höstens medlemsträff</a:t>
            </a:r>
          </a:p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endParaRPr lang="sv-SE" sz="32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endParaRPr lang="sv-SE" sz="24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AAA0DF1-D3C9-8035-D274-CD5C32E8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8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5B51D-8839-04FD-6660-BF3D316C0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A064CD-AC11-2E20-F028-D6778E5F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35"/>
            <a:ext cx="10515600" cy="1325563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Mål 2025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DB5DFE-71FE-DCE9-AA17-6579F965F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33377"/>
            <a:ext cx="10515600" cy="4943586"/>
          </a:xfrm>
        </p:spPr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sv-SE" sz="2400" b="1" dirty="0">
                <a:latin typeface="+mn-lt"/>
              </a:rPr>
              <a:t>Kommunikation Marknadsföring</a:t>
            </a:r>
            <a:endParaRPr lang="sv-SE" sz="2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sv-SE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1. Medlemmar</a:t>
            </a:r>
            <a:endParaRPr lang="sv-SE" sz="2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sv-SE" sz="20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Alla medlemmar har </a:t>
            </a:r>
            <a:r>
              <a:rPr lang="sv-SE" sz="2000" kern="100" dirty="0" err="1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RiksNäras</a:t>
            </a:r>
            <a:r>
              <a:rPr lang="sv-SE" sz="20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logga och info om föreningen på sina hemsidor</a:t>
            </a:r>
          </a:p>
          <a:p>
            <a:pPr marL="800100" lvl="1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sv-SE" sz="20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Informera kunder och andra kontakter om </a:t>
            </a:r>
            <a:r>
              <a:rPr lang="sv-SE" sz="2000" kern="100" dirty="0" err="1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RiksNära</a:t>
            </a:r>
            <a:endParaRPr lang="sv-SE" sz="2000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sv-SE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2. Styrelse</a:t>
            </a:r>
          </a:p>
          <a:p>
            <a:pPr marL="800100" lvl="1">
              <a:lnSpc>
                <a:spcPct val="1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Uppdatera kontaktlistan på medlemmar</a:t>
            </a:r>
          </a:p>
          <a:p>
            <a:pPr marL="800100" lvl="1">
              <a:lnSpc>
                <a:spcPct val="1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2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Undersöka lättare kontaktvägar</a:t>
            </a:r>
            <a:endParaRPr lang="sv-SE" sz="20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sv-SE" sz="20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sv-SE" sz="2000" b="1" kern="1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Fler aktiva i arbetsgruppen</a:t>
            </a:r>
          </a:p>
          <a:p>
            <a:pPr marL="800100" lvl="1">
              <a:lnSpc>
                <a:spcPct val="1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20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Hemsidan</a:t>
            </a:r>
            <a:endParaRPr lang="sv-SE" sz="2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>
              <a:lnSpc>
                <a:spcPct val="1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2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Sociala medier</a:t>
            </a:r>
          </a:p>
          <a:p>
            <a:pPr marL="800100" lvl="1">
              <a:lnSpc>
                <a:spcPct val="1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20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Webbinarier</a:t>
            </a:r>
            <a:r>
              <a:rPr lang="sv-SE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/föreläsningar</a:t>
            </a:r>
          </a:p>
          <a:p>
            <a:pPr marL="0" indent="0">
              <a:lnSpc>
                <a:spcPct val="100000"/>
              </a:lnSpc>
              <a:buNone/>
            </a:pPr>
            <a:endParaRPr lang="sv-SE" sz="4200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sv-SE" sz="24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sv-SE" sz="24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>
              <a:lnSpc>
                <a:spcPct val="1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sv-SE" sz="18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3656A69-DB76-A0B1-5D79-252FA5775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4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A6BF3-F067-15FE-9097-56AC2DCDC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B01DFB-1EB6-D31C-18B3-169CC56D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35"/>
            <a:ext cx="10515600" cy="1325563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Mål 2025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183ED56-AD32-BF38-C202-4D6C1E0CE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33377"/>
            <a:ext cx="10515600" cy="4943586"/>
          </a:xfrm>
        </p:spPr>
        <p:txBody>
          <a:bodyPr>
            <a:normAutofit/>
          </a:bodyPr>
          <a:lstStyle/>
          <a:p>
            <a:pPr marL="11430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sv-SE" b="1" dirty="0">
                <a:latin typeface="+mn-lt"/>
              </a:rPr>
              <a:t>Kvalité</a:t>
            </a:r>
          </a:p>
          <a:p>
            <a:pPr marL="11430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sv-SE" sz="2400" dirty="0">
                <a:latin typeface="+mn-lt"/>
              </a:rPr>
              <a:t>Styrelsen undersöker följande kvalitets förslag och tar upp dem på medlemsmöte hösten 2025.</a:t>
            </a:r>
            <a:endParaRPr lang="sv-SE" b="1" dirty="0">
              <a:latin typeface="+mn-lt"/>
            </a:endParaRPr>
          </a:p>
          <a:p>
            <a:pPr marL="11430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sv-SE" sz="2400" b="1" dirty="0">
                <a:latin typeface="+mn-lt"/>
              </a:rPr>
              <a:t>1. Att se över ”riktlinjer” för att vara en ”lokal” FHV och medlem</a:t>
            </a:r>
          </a:p>
          <a:p>
            <a:pPr marL="11430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sv-SE" sz="2400" b="1" dirty="0">
                <a:latin typeface="+mn-lt"/>
              </a:rPr>
              <a:t>2. Se över kravet att vara med i Sveriges företagshälsor</a:t>
            </a:r>
          </a:p>
          <a:p>
            <a:pPr marL="11430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sv-SE" sz="2400" b="1" dirty="0">
                <a:latin typeface="+mn-lt"/>
              </a:rPr>
              <a:t>3. Se över kravet att vara registrerad hos IVO</a:t>
            </a:r>
          </a:p>
          <a:p>
            <a:pPr marL="114300" indent="0">
              <a:lnSpc>
                <a:spcPct val="100000"/>
              </a:lnSpc>
              <a:spcAft>
                <a:spcPts val="800"/>
              </a:spcAft>
              <a:buNone/>
            </a:pPr>
            <a:endParaRPr lang="sv-SE" b="1" dirty="0">
              <a:latin typeface="+mj-lt"/>
            </a:endParaRPr>
          </a:p>
          <a:p>
            <a:pPr marL="114300" indent="0">
              <a:lnSpc>
                <a:spcPct val="100000"/>
              </a:lnSpc>
              <a:spcAft>
                <a:spcPts val="800"/>
              </a:spcAft>
              <a:buNone/>
            </a:pPr>
            <a:endParaRPr lang="sv-SE" b="1" dirty="0">
              <a:latin typeface="+mj-lt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412C9B9-DD40-2245-DB6B-26A086925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0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DFB6D-EAA9-F8ED-60ED-DB5C66082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EB743349-472F-4F4C-28E3-0E2C189B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sv-SE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Inkomna förfrågningar på samarbeten</a:t>
            </a:r>
            <a:endParaRPr lang="sv-SE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8566A64-E0DA-DCBC-C076-F3BF68DD1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sv-SE" sz="18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2025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18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Firstbeat</a:t>
            </a:r>
            <a:r>
              <a:rPr lang="sv-SE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(Anders Davidsson)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HR Föreningen (info mejlen)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sv-SE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Översättningsbyrå (info mejlen)</a:t>
            </a:r>
          </a:p>
          <a:p>
            <a:pPr>
              <a:spcBef>
                <a:spcPts val="0"/>
              </a:spcBef>
            </a:pPr>
            <a:r>
              <a:rPr lang="sv-SE" sz="18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Hlthy</a:t>
            </a:r>
            <a:endParaRPr lang="sv-SE" sz="18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Allt om juridik </a:t>
            </a:r>
            <a:endParaRPr lang="sv-SE" sz="18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sv-SE" sz="1800" dirty="0">
              <a:latin typeface="+mn-lt"/>
              <a:cs typeface="Times New Roman" panose="02020603050405020304" pitchFamily="18" charset="0"/>
            </a:endParaRPr>
          </a:p>
          <a:p>
            <a:pPr marL="114300" indent="0">
              <a:spcBef>
                <a:spcPts val="0"/>
              </a:spcBef>
              <a:buNone/>
            </a:pPr>
            <a:endParaRPr lang="sv-SE" sz="1800" dirty="0">
              <a:latin typeface="+mn-lt"/>
              <a:cs typeface="Times New Roman" panose="02020603050405020304" pitchFamily="18" charset="0"/>
            </a:endParaRPr>
          </a:p>
          <a:p>
            <a:pPr marL="114300" indent="0">
              <a:spcBef>
                <a:spcPts val="0"/>
              </a:spcBef>
              <a:buNone/>
            </a:pPr>
            <a:endParaRPr lang="sv-SE" sz="1800" dirty="0">
              <a:latin typeface="+mn-lt"/>
              <a:cs typeface="Times New Roman" panose="02020603050405020304" pitchFamily="18" charset="0"/>
            </a:endParaRPr>
          </a:p>
          <a:p>
            <a:pPr marL="114300" indent="0">
              <a:spcBef>
                <a:spcPts val="0"/>
              </a:spcBef>
              <a:buNone/>
            </a:pPr>
            <a:r>
              <a:rPr lang="sv-SE" sz="1800" b="1" dirty="0">
                <a:latin typeface="+mn-lt"/>
                <a:cs typeface="Times New Roman" panose="02020603050405020304" pitchFamily="18" charset="0"/>
              </a:rPr>
              <a:t>2023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Adda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Vibrosense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" indent="0">
              <a:spcBef>
                <a:spcPts val="0"/>
              </a:spcBef>
              <a:buNone/>
            </a:pPr>
            <a:endParaRPr lang="sv-SE" dirty="0">
              <a:latin typeface="+mn-lt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E032D88-D7C9-AF12-156D-28F4F04522D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Kura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ABC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labs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Brolin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Westrell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Fixa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Spine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Giddir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HPI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 arbetet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Note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Qurant</a:t>
            </a: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(Ej godkänt som medlemmar)</a:t>
            </a:r>
          </a:p>
          <a:p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8E2F836-8A04-6359-EF6B-9C83BF304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F6D09-4FE2-1480-4467-5F67E407A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DABFC1C6-1FC1-A08A-CE04-219E0862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Mål 2025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673209D-F20B-8E39-8CFF-FD7467613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286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sv-SE" sz="2400" b="1" kern="1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Få fler aktiva i arbetsgruppen </a:t>
            </a:r>
            <a:r>
              <a:rPr lang="sv-SE" sz="2400" b="1" kern="100" dirty="0" err="1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RiksNäras</a:t>
            </a:r>
            <a:r>
              <a:rPr lang="sv-SE" sz="2400" b="1" kern="1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Affärer</a:t>
            </a:r>
          </a:p>
          <a:p>
            <a:pPr marL="6286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sv-SE" sz="2400" b="1" kern="100" dirty="0">
                <a:solidFill>
                  <a:schemeClr val="tx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Fler aktiva i arbetsgruppen </a:t>
            </a:r>
            <a:r>
              <a:rPr lang="sv-SE" sz="2400" b="1" dirty="0">
                <a:latin typeface="+mn-lt"/>
              </a:rPr>
              <a:t>Kommunikation Marknadsföring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sv-SE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Hemsidan</a:t>
            </a:r>
            <a:endParaRPr lang="sv-SE" sz="24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sv-SE" sz="24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Sociala medier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sv-SE" sz="24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Webbinarier</a:t>
            </a:r>
            <a:r>
              <a:rPr lang="sv-SE" sz="24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/föreläsningar</a:t>
            </a:r>
            <a:endParaRPr lang="sv-SE" sz="2400" b="1" kern="100" dirty="0">
              <a:solidFill>
                <a:schemeClr val="tx1"/>
              </a:solidFill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sv-SE" sz="2400" b="1" kern="100" dirty="0">
                <a:solidFill>
                  <a:schemeClr val="tx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Styrelsen jobbar vidare med kvalitetsförslag </a:t>
            </a:r>
            <a:r>
              <a:rPr lang="sv-SE" sz="2400" kern="100" dirty="0">
                <a:solidFill>
                  <a:schemeClr val="tx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(fysisk träff ?)</a:t>
            </a: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sv-SE" sz="2800" b="1" kern="1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ANMÄL INTRESSE  </a:t>
            </a:r>
            <a:r>
              <a:rPr lang="sv-SE" sz="2800" b="1" kern="1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asa@jannok.nu</a:t>
            </a:r>
            <a:r>
              <a:rPr lang="sv-SE" sz="2800" b="1" kern="1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070-5908434</a:t>
            </a:r>
          </a:p>
          <a:p>
            <a:pPr marL="6286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sv-SE" b="1" dirty="0">
              <a:solidFill>
                <a:schemeClr val="tx1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A52841B-9068-F486-148B-52BE18FE2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47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111CD-833B-0E4A-44F7-BD1E9B45D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E93111B-F22C-2B24-F714-D4C9B9DE6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114300" marR="0" indent="0" algn="l">
              <a:buNone/>
            </a:pPr>
            <a:r>
              <a:rPr lang="sv-SE" sz="2800" b="0" i="0" u="none" strike="noStrike" baseline="0" dirty="0">
                <a:latin typeface="Calibri" panose="020F0502020204030204" pitchFamily="34" charset="0"/>
              </a:rPr>
              <a:t>- uppdragsdialog- ärendehantering och kommunikation- genomföra tester på individ i egen databas. Men binda det samman på grupprapportsnivå med Arbetsgivare.</a:t>
            </a:r>
          </a:p>
          <a:p>
            <a:pPr marL="114300" marR="0" indent="0" algn="l">
              <a:buNone/>
            </a:pPr>
            <a:r>
              <a:rPr lang="sv-SE" dirty="0">
                <a:latin typeface="Arial" panose="020B0604020202020204" pitchFamily="34" charset="0"/>
              </a:rPr>
              <a:t>-</a:t>
            </a:r>
            <a:r>
              <a:rPr lang="sv-SE" sz="2800" b="0" i="0" u="none" strike="noStrike" baseline="0" dirty="0">
                <a:latin typeface="Calibri" panose="020F0502020204030204" pitchFamily="34" charset="0"/>
              </a:rPr>
              <a:t>Marknadsföring via produktsajten </a:t>
            </a:r>
            <a:r>
              <a:rPr lang="sv-SE" sz="2800" b="0" i="0" u="none" strike="noStrike" baseline="0" dirty="0" err="1">
                <a:latin typeface="Calibri" panose="020F0502020204030204" pitchFamily="34" charset="0"/>
              </a:rPr>
              <a:t>hpi-plustoo.comvarifrån</a:t>
            </a:r>
            <a:r>
              <a:rPr lang="sv-SE" sz="2800" b="0" i="0" u="none" strike="noStrike" baseline="0" dirty="0">
                <a:latin typeface="Calibri" panose="020F0502020204030204" pitchFamily="34" charset="0"/>
              </a:rPr>
              <a:t> man loggar in till </a:t>
            </a:r>
            <a:r>
              <a:rPr lang="sv-SE" sz="2800" b="0" i="0" u="none" strike="noStrike" baseline="0" dirty="0" err="1">
                <a:latin typeface="Calibri" panose="020F0502020204030204" pitchFamily="34" charset="0"/>
              </a:rPr>
              <a:t>Plustoo</a:t>
            </a:r>
            <a:r>
              <a:rPr lang="sv-SE" sz="2800" b="0" i="0" u="none" strike="noStrike" baseline="0" dirty="0">
                <a:latin typeface="Calibri" panose="020F0502020204030204" pitchFamily="34" charset="0"/>
              </a:rPr>
              <a:t> som arbetsgivare eller medarbetare. Exponerar Riksnära för potentiellt nya kunder.</a:t>
            </a:r>
          </a:p>
          <a:p>
            <a:pPr marL="114300" marR="0" indent="0" algn="l">
              <a:buNone/>
            </a:pPr>
            <a:r>
              <a:rPr lang="sv-SE" dirty="0">
                <a:latin typeface="Arial" panose="020B0604020202020204" pitchFamily="34" charset="0"/>
              </a:rPr>
              <a:t>- </a:t>
            </a:r>
            <a:r>
              <a:rPr lang="sv-SE" sz="2800" b="0" i="0" u="none" strike="noStrike" baseline="0" dirty="0">
                <a:latin typeface="Calibri" panose="020F0502020204030204" pitchFamily="34" charset="0"/>
              </a:rPr>
              <a:t>Profilera Riksnära genom ytterligare </a:t>
            </a:r>
            <a:r>
              <a:rPr lang="sv-SE" sz="2800" b="0" i="0" u="none" strike="noStrike" baseline="0" dirty="0" err="1">
                <a:latin typeface="Calibri" panose="020F0502020204030204" pitchFamily="34" charset="0"/>
              </a:rPr>
              <a:t>whitelabel</a:t>
            </a:r>
            <a:r>
              <a:rPr lang="sv-SE" sz="2800" b="0" i="0" u="none" strike="noStrike" baseline="0" dirty="0">
                <a:latin typeface="Calibri" panose="020F0502020204030204" pitchFamily="34" charset="0"/>
              </a:rPr>
              <a:t>/</a:t>
            </a:r>
            <a:r>
              <a:rPr lang="sv-SE" sz="2800" b="0" i="0" u="none" strike="noStrike" baseline="0" dirty="0" err="1">
                <a:latin typeface="Calibri" panose="020F0502020204030204" pitchFamily="34" charset="0"/>
              </a:rPr>
              <a:t>branding</a:t>
            </a:r>
            <a:r>
              <a:rPr lang="sv-SE" sz="2800" b="0" i="0" u="none" strike="noStrike" baseline="0" dirty="0">
                <a:latin typeface="Calibri" panose="020F0502020204030204" pitchFamily="34" charset="0"/>
              </a:rPr>
              <a:t> i plattformen</a:t>
            </a:r>
          </a:p>
          <a:p>
            <a:pPr marL="114300" marR="0" indent="0" algn="l">
              <a:buNone/>
            </a:pPr>
            <a:r>
              <a:rPr lang="sv-SE" sz="2800" b="0" i="0" u="none" strike="noStrike" baseline="0" dirty="0">
                <a:latin typeface="Calibri" panose="020F0502020204030204" pitchFamily="34" charset="0"/>
              </a:rPr>
              <a:t>- Riksnära som en kvalitetsstämpel med evidensbaserade och standardiserade tjänster som levereras informationssäkert.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6D7135-58C9-34D1-48C7-8C815E18AB5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114300" marR="0" indent="0" algn="l">
              <a:buNone/>
            </a:pPr>
            <a:r>
              <a:rPr lang="sv-SE" sz="1800" b="0" i="0" u="none" strike="noStrike" baseline="0" dirty="0">
                <a:latin typeface="Calibri" panose="020F0502020204030204" pitchFamily="34" charset="0"/>
              </a:rPr>
              <a:t>-Forskningsprojekt för att bygga evidens åt varumärket Riksnära.</a:t>
            </a:r>
          </a:p>
          <a:p>
            <a:pPr marL="114300" marR="0" indent="0" algn="l">
              <a:buNone/>
            </a:pPr>
            <a:r>
              <a:rPr lang="sv-SE" sz="1800" dirty="0">
                <a:latin typeface="Arial" panose="020B0604020202020204" pitchFamily="34" charset="0"/>
              </a:rPr>
              <a:t>-</a:t>
            </a:r>
            <a:r>
              <a:rPr lang="sv-SE" sz="1800" b="0" i="0" u="none" strike="noStrike" baseline="0" dirty="0">
                <a:latin typeface="Calibri" panose="020F0502020204030204" pitchFamily="34" charset="0"/>
              </a:rPr>
              <a:t>Kommunicera rapporter på </a:t>
            </a:r>
            <a:r>
              <a:rPr lang="sv-SE" sz="1800" b="0" i="0" u="none" strike="noStrike" baseline="0" dirty="0" err="1">
                <a:latin typeface="Calibri" panose="020F0502020204030204" pitchFamily="34" charset="0"/>
              </a:rPr>
              <a:t>Riksnäras</a:t>
            </a:r>
            <a:r>
              <a:rPr lang="sv-SE" sz="1800" b="0" i="0" u="none" strike="noStrike" baseline="0" dirty="0">
                <a:latin typeface="Calibri" panose="020F0502020204030204" pitchFamily="34" charset="0"/>
              </a:rPr>
              <a:t> data ”Riksnära </a:t>
            </a:r>
            <a:r>
              <a:rPr lang="sv-SE" sz="1800" b="0" i="0" u="none" strike="noStrike" baseline="0" dirty="0" err="1">
                <a:latin typeface="Calibri" panose="020F0502020204030204" pitchFamily="34" charset="0"/>
              </a:rPr>
              <a:t>rapporerar</a:t>
            </a:r>
            <a:r>
              <a:rPr lang="sv-SE" sz="1800" b="0" i="0" u="none" strike="noStrike" baseline="0" dirty="0">
                <a:latin typeface="Calibri" panose="020F0502020204030204" pitchFamily="34" charset="0"/>
              </a:rPr>
              <a:t> - så här mår arbetslivet i Sverige”. </a:t>
            </a:r>
          </a:p>
          <a:p>
            <a:pPr marL="114300" marR="0" indent="0" algn="l">
              <a:buNone/>
            </a:pPr>
            <a:r>
              <a:rPr lang="sv-SE" sz="1800" dirty="0">
                <a:latin typeface="Arial" panose="020B0604020202020204" pitchFamily="34" charset="0"/>
              </a:rPr>
              <a:t>-</a:t>
            </a:r>
            <a:r>
              <a:rPr lang="sv-SE" sz="1800" b="0" i="0" u="none" strike="noStrike" baseline="0" dirty="0">
                <a:latin typeface="Calibri" panose="020F0502020204030204" pitchFamily="34" charset="0"/>
              </a:rPr>
              <a:t>Kompetensutveckling/expertresurs- informationssäkerhet- medicinskt ledningsansvar</a:t>
            </a:r>
          </a:p>
          <a:p>
            <a:pPr marL="114300" marR="0" indent="0" algn="l">
              <a:buNone/>
            </a:pPr>
            <a:r>
              <a:rPr lang="sv-SE" sz="1800" dirty="0">
                <a:latin typeface="Arial" panose="020B0604020202020204" pitchFamily="34" charset="0"/>
              </a:rPr>
              <a:t>-</a:t>
            </a:r>
            <a:r>
              <a:rPr lang="sv-SE" sz="1800" b="0" i="0" u="none" strike="noStrike" baseline="0" dirty="0" err="1">
                <a:latin typeface="Calibri" panose="020F0502020204030204" pitchFamily="34" charset="0"/>
              </a:rPr>
              <a:t>Plustoo</a:t>
            </a:r>
            <a:r>
              <a:rPr lang="sv-SE" sz="1800" b="0" i="0" u="none" strike="noStrike" baseline="0" dirty="0">
                <a:latin typeface="Calibri" panose="020F0502020204030204" pitchFamily="34" charset="0"/>
              </a:rPr>
              <a:t> omfattar ”en digital treenighet” med företagshälsa, arbetsgivare, medarbetare – ger möjligheter till utveckling av effektiva funktioner, tjänster, processer.</a:t>
            </a:r>
          </a:p>
          <a:p>
            <a:pPr marL="114300" marR="0" indent="0" algn="l">
              <a:buNone/>
            </a:pPr>
            <a:r>
              <a:rPr lang="sv-SE" sz="1800" dirty="0">
                <a:latin typeface="Arial" panose="020B0604020202020204" pitchFamily="34" charset="0"/>
              </a:rPr>
              <a:t>-</a:t>
            </a:r>
            <a:r>
              <a:rPr lang="sv-SE" sz="1800" b="0" i="0" u="none" strike="noStrike" baseline="0" dirty="0">
                <a:latin typeface="Calibri" panose="020F0502020204030204" pitchFamily="34" charset="0"/>
              </a:rPr>
              <a:t>Utarbeta riktlinjer för att kontrollera och </a:t>
            </a:r>
            <a:r>
              <a:rPr lang="sv-SE" sz="1800" b="0" i="0" u="none" strike="noStrike" baseline="0" dirty="0" err="1">
                <a:latin typeface="Calibri" panose="020F0502020204030204" pitchFamily="34" charset="0"/>
              </a:rPr>
              <a:t>kravställa</a:t>
            </a:r>
            <a:r>
              <a:rPr lang="sv-SE" sz="1800" b="0" i="0" u="none" strike="noStrike" baseline="0" dirty="0">
                <a:latin typeface="Calibri" panose="020F0502020204030204" pitchFamily="34" charset="0"/>
              </a:rPr>
              <a:t> som underleverantör.</a:t>
            </a:r>
          </a:p>
          <a:p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9A5B55A-6EB8-6E19-1811-DF0C2E782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63A194E-F1C9-10C4-F684-048F121F8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976" y="466797"/>
            <a:ext cx="2527069" cy="11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52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3f0c5ceb9_0_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4800" b="1" dirty="0"/>
              <a:t>Tack!</a:t>
            </a:r>
            <a:endParaRPr sz="4800" b="1" dirty="0"/>
          </a:p>
        </p:txBody>
      </p:sp>
      <p:pic>
        <p:nvPicPr>
          <p:cNvPr id="2" name="Google Shape;94;p1" descr="En bild som visar Teckensnitt, symbol, text, logotyp&#10;&#10;Automatiskt genererad beskrivning">
            <a:extLst>
              <a:ext uri="{FF2B5EF4-FFF2-40B4-BE49-F238E27FC236}">
                <a16:creationId xmlns:a16="http://schemas.microsoft.com/office/drawing/2014/main" id="{C86A481A-AE2D-D134-DEBC-81ED1C795B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0823" y="2594344"/>
            <a:ext cx="8890591" cy="20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FD83AA-0B21-FF64-6995-3F159AA8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+mj-lt"/>
              </a:rPr>
              <a:t>Dagen Agenda Årsmöte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1493537-D651-CD77-5233-3CFC92B87A0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591322" y="1861314"/>
            <a:ext cx="9266068" cy="4351338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sv-SE" dirty="0"/>
              <a:t>Agenda</a:t>
            </a:r>
          </a:p>
          <a:p>
            <a:pPr marL="114300" indent="0">
              <a:buNone/>
            </a:pPr>
            <a:r>
              <a:rPr lang="sv-SE" dirty="0"/>
              <a:t>14.00 	Årsmöte</a:t>
            </a:r>
          </a:p>
          <a:p>
            <a:pPr marL="114300" indent="0">
              <a:buNone/>
            </a:pPr>
            <a:r>
              <a:rPr lang="sv-SE" dirty="0"/>
              <a:t>14.30	Kommande Medlemsmöte</a:t>
            </a:r>
          </a:p>
          <a:p>
            <a:pPr marL="114300" indent="0">
              <a:buNone/>
            </a:pPr>
            <a:r>
              <a:rPr lang="sv-SE" dirty="0"/>
              <a:t>14.35 	Mål och HPI</a:t>
            </a:r>
          </a:p>
          <a:p>
            <a:pPr marL="114300" indent="0">
              <a:buNone/>
            </a:pPr>
            <a:r>
              <a:rPr lang="sv-SE" dirty="0"/>
              <a:t>14.55	Teknisk paus</a:t>
            </a:r>
          </a:p>
          <a:p>
            <a:pPr marL="114300" indent="0">
              <a:buNone/>
            </a:pPr>
            <a:r>
              <a:rPr lang="sv-SE" dirty="0"/>
              <a:t>15.00 	Föreläsning 	</a:t>
            </a:r>
          </a:p>
          <a:p>
            <a:pPr marL="114300" indent="0">
              <a:buNone/>
            </a:pPr>
            <a:r>
              <a:rPr lang="sv-SE" dirty="0"/>
              <a:t>		NPF diagnoser i arbetslivet, </a:t>
            </a:r>
          </a:p>
          <a:p>
            <a:pPr marL="114300" indent="0">
              <a:buNone/>
            </a:pPr>
            <a:r>
              <a:rPr lang="sv-SE" dirty="0"/>
              <a:t>		</a:t>
            </a:r>
            <a:r>
              <a:rPr lang="sv-SE" sz="280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Caroline Byström leg. Psykolog, </a:t>
            </a:r>
            <a:r>
              <a:rPr lang="sv-SE" dirty="0" err="1">
                <a:latin typeface="+mn-lt"/>
              </a:rPr>
              <a:t>Modigo</a:t>
            </a:r>
            <a:endParaRPr lang="sv-SE" dirty="0">
              <a:latin typeface="+mn-lt"/>
            </a:endParaRPr>
          </a:p>
          <a:p>
            <a:pPr marL="114300" indent="0">
              <a:buNone/>
            </a:pPr>
            <a:r>
              <a:rPr lang="sv-SE" dirty="0"/>
              <a:t>15.45 	Övriga frågor</a:t>
            </a:r>
          </a:p>
          <a:p>
            <a:pPr marL="114300" indent="0">
              <a:buNone/>
            </a:pPr>
            <a:r>
              <a:rPr lang="sv-SE" dirty="0"/>
              <a:t>16.00 	Mötet slut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63D9DE0-577E-ED5D-03A2-9451BABE4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1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2A2EBF1-6E7D-CCCE-2AAD-0D903B79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b="1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Årsmöte Riksnära Företagshälsor </a:t>
            </a:r>
            <a:br>
              <a:rPr lang="sv-SE" sz="4400" b="1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-SE" sz="4400" b="1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mars 2025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8905443-EA60-5449-BF55-5371DCB86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Dagordning: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	Val av mötesordförande och 	mötessekreterare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	Val av justeringspersoner, tillika 	rösträknare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Fastställande av dagordning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	Fastställande av röstlängd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	Årsmötets behöriga utlysande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	Verksamhetsberättelse med 	ekonomisk redovisning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	Revisionsberättelse och fastställande 	av resultat- och 	balansräkning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	Fastställande av budget för det 	kommande verksamhetsåret</a:t>
            </a:r>
          </a:p>
          <a:p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EDA18FE-2191-45E0-21ED-7F348A1899A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32500" lnSpcReduction="20000"/>
          </a:bodyPr>
          <a:lstStyle/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9.	Fråga om ansvarsfrihet för den avgående 	styrelsen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10.	Behandling av inkomna motioner och 	styrelsens förslag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11.	Fastställande av medlemsavgift för det 	kommande verksamhetsåret.</a:t>
            </a:r>
          </a:p>
          <a:p>
            <a:pPr marL="1028700" indent="-914400">
              <a:lnSpc>
                <a:spcPct val="115000"/>
              </a:lnSpc>
              <a:spcBef>
                <a:spcPts val="0"/>
              </a:spcBef>
              <a:buAutoNum type="arabicPeriod" startAt="12"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Val av styrelse och fastställande av mandatperioder	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v-SE" sz="4800" dirty="0">
                <a:latin typeface="Calibri" panose="020F0502020204030204" pitchFamily="34" charset="0"/>
                <a:cs typeface="Times New Roman" panose="02020603050405020304" pitchFamily="18" charset="0"/>
              </a:rPr>
              <a:t>Val av ordförande                                       	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Val av kassör 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Val av övriga ledamöter 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Val av suppleanter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13.	Val av revisorer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14.	Val av valberedning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15.	Fastställande av ersättning till styrelse och 	revisor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16.	Mötet avslutas </a:t>
            </a:r>
          </a:p>
          <a:p>
            <a:pPr marL="1143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430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1F92EF52-1BFD-30FF-19E1-2A7E12580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183894"/>
              </p:ext>
            </p:extLst>
          </p:nvPr>
        </p:nvGraphicFramePr>
        <p:xfrm>
          <a:off x="2032000" y="719666"/>
          <a:ext cx="8127999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70434052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537021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13124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Styrelsen vald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222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594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Ordförande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Åsa Jannok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Nyval till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843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Kassör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Jörgen Abrahamsson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Omval till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981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Sekreterare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Sofia Johansson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Omval till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296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Ledamot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Anders Davidsson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Nyval till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399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Ledamot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Roger Jäderberg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Nyval till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538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Ledamot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Magnus Sköldbäck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Omval till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37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252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Revisor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Fredrik </a:t>
                      </a:r>
                      <a:r>
                        <a:rPr lang="sv-SE" dirty="0" err="1"/>
                        <a:t>Manheimer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Omval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548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Eva Ekesbo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Nyval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510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58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Valberedning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Martin Paulsson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Omval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03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Karin Ahlin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Nyval 2026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702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89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B80ED7C-AD64-067B-E314-28D69A09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Verksamhetsberättelse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9B16BCE-E8A6-5A43-917B-AEED2CEA8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Styrelsemöten (9st)</a:t>
            </a:r>
            <a:endParaRPr lang="sv-SE" sz="1500" dirty="0"/>
          </a:p>
          <a:p>
            <a:r>
              <a:rPr lang="sv-SE" dirty="0"/>
              <a:t>Medlemsmöten </a:t>
            </a:r>
          </a:p>
          <a:p>
            <a:pPr lvl="1"/>
            <a:r>
              <a:rPr lang="sv-SE" dirty="0"/>
              <a:t>Årsmöte 20 mars</a:t>
            </a:r>
          </a:p>
          <a:p>
            <a:pPr lvl="1"/>
            <a:r>
              <a:rPr lang="sv-SE" dirty="0"/>
              <a:t>Medlemsmöte Stockholm 22-23 oktober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sv-SE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Ekonomi </a:t>
            </a:r>
          </a:p>
          <a:p>
            <a:pPr lvl="1">
              <a:defRPr/>
            </a:pPr>
            <a:r>
              <a:rPr lang="sv-SE" dirty="0"/>
              <a:t>Resultat och balansräkning</a:t>
            </a:r>
          </a:p>
          <a:p>
            <a:pPr lvl="1"/>
            <a:r>
              <a:rPr lang="sv-SE" dirty="0"/>
              <a:t>Budget 2025</a:t>
            </a:r>
          </a:p>
          <a:p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44AFA4C-AF0F-A533-926E-F1CD38E7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61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068392D-082A-05FC-FEDC-8A83B9D1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134" y="928901"/>
            <a:ext cx="5401733" cy="560416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B2049C3-DF6B-D4BF-C0E6-53292DCAF68E}"/>
              </a:ext>
            </a:extLst>
          </p:cNvPr>
          <p:cNvSpPr txBox="1"/>
          <p:nvPr/>
        </p:nvSpPr>
        <p:spPr>
          <a:xfrm>
            <a:off x="4206444" y="324935"/>
            <a:ext cx="377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b="1" dirty="0">
                <a:latin typeface="Calibri" panose="020F0502020204030204" pitchFamily="34" charset="0"/>
              </a:rPr>
              <a:t>Budget RiksNära Företagshälsor 2025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1030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73F42-8B1E-B9DB-F359-C1C24AAFC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38C0BAB3-696B-3F30-4BA9-C6F49EAB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Verksamhetsberättelse </a:t>
            </a:r>
            <a:endParaRPr lang="sv-SE" sz="1800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08EE2E7-18A2-6EBC-4BB3-7AA8E9B93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Medlemmar</a:t>
            </a:r>
          </a:p>
          <a:p>
            <a:r>
              <a:rPr lang="sv-SE" dirty="0"/>
              <a:t>Målarbete 2023-2024</a:t>
            </a:r>
          </a:p>
          <a:p>
            <a:pPr lvl="1"/>
            <a:r>
              <a:rPr lang="sv-SE" dirty="0"/>
              <a:t>Undertecknat 3 nya </a:t>
            </a:r>
            <a:r>
              <a:rPr lang="sv-SE" dirty="0" err="1"/>
              <a:t>tjänteleverantörer</a:t>
            </a:r>
            <a:endParaRPr lang="sv-SE" dirty="0"/>
          </a:p>
          <a:p>
            <a:pPr lvl="1"/>
            <a:r>
              <a:rPr lang="sv-SE" dirty="0"/>
              <a:t>Bättre pris 2 produktleverantörer</a:t>
            </a:r>
          </a:p>
          <a:p>
            <a:pPr lvl="1"/>
            <a:r>
              <a:rPr lang="sv-SE" dirty="0"/>
              <a:t>Förbättrat hemsidan</a:t>
            </a:r>
          </a:p>
          <a:p>
            <a:pPr lvl="1"/>
            <a:r>
              <a:rPr lang="sv-SE" dirty="0"/>
              <a:t>Kvalitets diskussioner påbörjats</a:t>
            </a: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F0051B3-7E8E-9958-6B21-3655962E0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045" y="5780217"/>
            <a:ext cx="3979690" cy="8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01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13761-A90B-F8B3-7B1F-3451DE8A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3">
            <a:extLst>
              <a:ext uri="{FF2B5EF4-FFF2-40B4-BE49-F238E27FC236}">
                <a16:creationId xmlns:a16="http://schemas.microsoft.com/office/drawing/2014/main" id="{F4BEDBAD-98C4-BF9B-3454-62E53620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b="1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Årsmöte Riksnära Företagshälsor </a:t>
            </a:r>
            <a:br>
              <a:rPr lang="sv-SE" sz="4400" b="1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-SE" sz="4400" b="1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 mars 2025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D1131C1-B565-BBC2-78E6-D7B764CFD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23" y="5371701"/>
            <a:ext cx="3979690" cy="864871"/>
          </a:xfrm>
          <a:prstGeom prst="rect">
            <a:avLst/>
          </a:prstGeom>
        </p:spPr>
      </p:pic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8ACCB123-F3A2-656B-D8E4-62BAA2A5D80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32500" lnSpcReduction="20000"/>
          </a:bodyPr>
          <a:lstStyle/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9.	Fråga om ansvarsfrihet för den avgående 	styrelsen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10.	Behandling av inkomna motioner och 	styrelsens förslag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11.	Fastställande av medlemsavgift för det 	kommande verksamhetsåret.</a:t>
            </a:r>
          </a:p>
          <a:p>
            <a:pPr marL="1028700" indent="-914400">
              <a:lnSpc>
                <a:spcPct val="115000"/>
              </a:lnSpc>
              <a:spcBef>
                <a:spcPts val="0"/>
              </a:spcBef>
              <a:buAutoNum type="arabicPeriod" startAt="12"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Val av styrelse och fastställande av mandatperioder	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sv-SE" sz="4800" dirty="0">
                <a:latin typeface="Calibri" panose="020F0502020204030204" pitchFamily="34" charset="0"/>
                <a:cs typeface="Times New Roman" panose="02020603050405020304" pitchFamily="18" charset="0"/>
              </a:rPr>
              <a:t>Val av ordförande                                       	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Val av kassör 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Val av övriga ledamöter 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Val av suppleanter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13.	Val av revisorer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14.	Val av valberedning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15.	Fastställande av ersättning till styrelse och 	revisor </a:t>
            </a:r>
          </a:p>
          <a:p>
            <a:pPr marL="11430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sv-SE" sz="5200" dirty="0">
                <a:latin typeface="Calibri" panose="020F0502020204030204" pitchFamily="34" charset="0"/>
                <a:cs typeface="Times New Roman" panose="02020603050405020304" pitchFamily="18" charset="0"/>
              </a:rPr>
              <a:t>16.	Mötet avslutas </a:t>
            </a:r>
          </a:p>
          <a:p>
            <a:pPr marL="11430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8815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8EF5AB91-87F7-1835-D0A2-3F070EE4C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8D461FB-8C8C-AC06-090D-7550E7EC5834}"/>
              </a:ext>
            </a:extLst>
          </p:cNvPr>
          <p:cNvSpPr txBox="1"/>
          <p:nvPr/>
        </p:nvSpPr>
        <p:spPr>
          <a:xfrm>
            <a:off x="661012" y="394966"/>
            <a:ext cx="114024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4400" dirty="0">
                <a:solidFill>
                  <a:schemeClr val="bg1"/>
                </a:solidFill>
              </a:rPr>
              <a:t>Medlemsmöte 23-24 oktober 2025 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0269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1027</Words>
  <Application>Microsoft Office PowerPoint</Application>
  <PresentationFormat>Bredbild</PresentationFormat>
  <Paragraphs>199</Paragraphs>
  <Slides>18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4" baseType="lpstr">
      <vt:lpstr>Play</vt:lpstr>
      <vt:lpstr>Symbol</vt:lpstr>
      <vt:lpstr>Arial</vt:lpstr>
      <vt:lpstr>Calibri</vt:lpstr>
      <vt:lpstr>Aptos</vt:lpstr>
      <vt:lpstr>Office-tema</vt:lpstr>
      <vt:lpstr>Årsmöte 250326</vt:lpstr>
      <vt:lpstr>Dagen Agenda Årsmöte</vt:lpstr>
      <vt:lpstr>Årsmöte Riksnära Företagshälsor  26 mars 2025</vt:lpstr>
      <vt:lpstr>PowerPoint-presentation</vt:lpstr>
      <vt:lpstr>Verksamhetsberättelse</vt:lpstr>
      <vt:lpstr>PowerPoint-presentation</vt:lpstr>
      <vt:lpstr>Verksamhetsberättelse </vt:lpstr>
      <vt:lpstr>Årsmöte Riksnära Företagshälsor  26 mars 2025</vt:lpstr>
      <vt:lpstr>PowerPoint-presentation</vt:lpstr>
      <vt:lpstr>PowerPoint-presentation</vt:lpstr>
      <vt:lpstr>Målområden</vt:lpstr>
      <vt:lpstr>Mål 2025</vt:lpstr>
      <vt:lpstr>Mål 2025</vt:lpstr>
      <vt:lpstr>Mål 2025</vt:lpstr>
      <vt:lpstr>Inkomna förfrågningar på samarbeten</vt:lpstr>
      <vt:lpstr>Mål 2025</vt:lpstr>
      <vt:lpstr>PowerPoint-presentation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Åsa Jannok</dc:creator>
  <cp:lastModifiedBy>Anders Davidsson</cp:lastModifiedBy>
  <cp:revision>10</cp:revision>
  <dcterms:created xsi:type="dcterms:W3CDTF">2024-05-07T14:24:45Z</dcterms:created>
  <dcterms:modified xsi:type="dcterms:W3CDTF">2025-03-26T15:27:22Z</dcterms:modified>
</cp:coreProperties>
</file>